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notesMasterIdLst>
    <p:notesMasterId r:id="rId6"/>
  </p:notesMasterIdLst>
  <p:sldIdLst>
    <p:sldId id="272" r:id="rId2"/>
    <p:sldId id="270" r:id="rId3"/>
    <p:sldId id="273" r:id="rId4"/>
    <p:sldId id="271" r:id="rId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977" autoAdjust="0"/>
    <p:restoredTop sz="94658"/>
  </p:normalViewPr>
  <p:slideViewPr>
    <p:cSldViewPr snapToGrid="0">
      <p:cViewPr varScale="1">
        <p:scale>
          <a:sx n="96" d="100"/>
          <a:sy n="96" d="100"/>
        </p:scale>
        <p:origin x="200" y="5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775CB4-8526-B34B-8727-61E889F60504}" type="datetimeFigureOut">
              <a:rPr lang="en-CH" smtClean="0"/>
              <a:t>10/31/25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63EFBD-CD27-884F-9A63-4674DC7F077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0760291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There is an animation on this slide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63EFBD-CD27-884F-9A63-4674DC7F0778}" type="slidenum">
              <a:rPr lang="en-CH" smtClean="0"/>
              <a:t>3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0707889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There is an animation on this slide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63EFBD-CD27-884F-9A63-4674DC7F0778}" type="slidenum">
              <a:rPr lang="en-CH" smtClean="0"/>
              <a:t>4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8418918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27300BB-E0E1-538B-37C5-1536BD4054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de-CH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C217C99A-53F2-7F90-65A6-FDF0B0FBD3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de-CH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826527A-A8A8-625A-6CD4-461CA88CE83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689653" y="6340165"/>
            <a:ext cx="851452" cy="365125"/>
          </a:xfrm>
        </p:spPr>
        <p:txBody>
          <a:bodyPr/>
          <a:lstStyle/>
          <a:p>
            <a:fld id="{AE0C963C-C1DB-4AFD-9DDC-0691666BF49B}" type="datetime2">
              <a:rPr lang="en-US" smtClean="0"/>
              <a:pPr/>
              <a:t>Friday, October 31, 2025</a:t>
            </a:fld>
            <a:endParaRPr lang="en-US" cap="all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2453884-9043-995A-FE31-3E21E2A3C0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1" y="6334919"/>
            <a:ext cx="851452" cy="365125"/>
          </a:xfrm>
        </p:spPr>
        <p:txBody>
          <a:bodyPr/>
          <a:lstStyle/>
          <a:p>
            <a:pPr algn="l"/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45180B6-64F2-38DC-2D36-FA46CBC41C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63470" y="6356350"/>
            <a:ext cx="490330" cy="365125"/>
          </a:xfrm>
        </p:spPr>
        <p:txBody>
          <a:bodyPr/>
          <a:lstStyle>
            <a:lvl1pPr>
              <a:defRPr/>
            </a:lvl1pPr>
          </a:lstStyle>
          <a:p>
            <a:fld id="{C01389E6-C847-4AD0-B56D-D205B2EAB1EE}" type="slidenum">
              <a:rPr lang="en-US" smtClean="0"/>
              <a:pPr/>
              <a:t>‹#›</a:t>
            </a:fld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33281398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6F25510-592E-E0DA-D8E5-8E78808D61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de-CH" dirty="0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5DC60BE3-3E68-E456-2C44-027F03965F4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CH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3FA1CBA-3E30-C6FD-7959-8E2FD6AA89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C963C-C1DB-4AFD-9DDC-0691666BF49B}" type="datetime2">
              <a:rPr lang="en-US" smtClean="0"/>
              <a:pPr/>
              <a:t>Friday, October 31, 2025</a:t>
            </a:fld>
            <a:endParaRPr lang="en-US" cap="all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83C7F0B-E093-3E2A-8FC6-5B0E5D9808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EBD1238-1A01-7609-8182-642521E3F6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pPr/>
              <a:t>‹#›</a:t>
            </a:fld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58976613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7B5CBCF4-C9BE-8E30-A606-1C74CA555ED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de-CH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8F110597-4AD8-0C2D-E6FB-DA1D627523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52C5E62-462F-FB23-5093-56E636E326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C963C-C1DB-4AFD-9DDC-0691666BF49B}" type="datetime2">
              <a:rPr lang="en-US" smtClean="0"/>
              <a:pPr/>
              <a:t>Friday, October 31, 2025</a:t>
            </a:fld>
            <a:endParaRPr lang="en-US" cap="all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2927950-12DB-18CC-B57D-D8D111EB9C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A84F136-9059-325E-91E1-E667AC1652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pPr/>
              <a:t>‹#›</a:t>
            </a:fld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76022203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BF39E32-E1BE-4E61-A422-F874D56F26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de-CH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685E289-55D4-20EE-B43E-D7BE65188C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CH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1243492-B8C8-6841-72DD-BD0A749BF1C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808921" y="6356348"/>
            <a:ext cx="1109856" cy="365125"/>
          </a:xfrm>
        </p:spPr>
        <p:txBody>
          <a:bodyPr/>
          <a:lstStyle/>
          <a:p>
            <a:fld id="{AE0C963C-C1DB-4AFD-9DDC-0691666BF49B}" type="datetime2">
              <a:rPr lang="en-US" smtClean="0"/>
              <a:pPr/>
              <a:t>Friday, October 31, 2025</a:t>
            </a:fld>
            <a:endParaRPr lang="en-US" cap="all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6005077-0FDE-216B-1795-D8B9327E83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49"/>
            <a:ext cx="970721" cy="365125"/>
          </a:xfrm>
        </p:spPr>
        <p:txBody>
          <a:bodyPr/>
          <a:lstStyle/>
          <a:p>
            <a:pPr algn="l"/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677B4DE-F2A2-BE68-B6FA-F8720DE94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pPr/>
              <a:t>‹#›</a:t>
            </a:fld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3640436821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5516530-2BF5-CFD3-0FDB-FAF3759FEC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de-CH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A9BC0D9-20AE-4030-7FB6-8A5FB7E665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B537A42-B730-C4ED-BF43-DE64B4810C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C963C-C1DB-4AFD-9DDC-0691666BF49B}" type="datetime2">
              <a:rPr lang="en-US" smtClean="0"/>
              <a:pPr/>
              <a:t>Friday, October 31, 2025</a:t>
            </a:fld>
            <a:endParaRPr lang="en-US" cap="all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3BCA8F0-5C60-BE5F-375F-EAC2EE16C9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494B57B-5790-C811-F575-C45CAAEF21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pPr/>
              <a:t>‹#›</a:t>
            </a:fld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3580836651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F75230B-67BD-9AB6-A97E-4BA9A5A931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de-CH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8BEA621-0C2A-D157-EEF0-9EA1B243D04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3pPr>
              <a:defRPr sz="2400"/>
            </a:lvl3pPr>
            <a:lvl4pPr>
              <a:defRPr sz="2000"/>
            </a:lvl4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CH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7C575AE1-5F5A-3833-5691-5805BA1843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3pPr>
              <a:defRPr sz="2400"/>
            </a:lvl3pPr>
            <a:lvl4pPr>
              <a:defRPr sz="2000"/>
            </a:lvl4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CH" dirty="0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9AE9DCF-890C-F417-B18A-FE71547DA4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C963C-C1DB-4AFD-9DDC-0691666BF49B}" type="datetime2">
              <a:rPr lang="en-US" smtClean="0"/>
              <a:pPr/>
              <a:t>Friday, October 31, 2025</a:t>
            </a:fld>
            <a:endParaRPr lang="en-US" cap="all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0836AD2-C61B-683E-A19E-4B0277F2B4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0B8EED8-633A-542B-6836-1DCA5DDD34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pPr/>
              <a:t>‹#›</a:t>
            </a:fld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3571710295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9398C4B-E33F-1C62-3AF2-67CC68EA06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84E13EE-7E82-983B-6E54-1000A0BAA2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A9AD303-6CBF-745E-6063-17D730115D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3pPr>
              <a:defRPr sz="2400"/>
            </a:lvl3pPr>
            <a:lvl4pPr>
              <a:defRPr sz="2000"/>
            </a:lvl4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CH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BC88AE3-4817-F990-52D3-16090B1643B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169D90F5-6875-0A4D-A485-EA9B48D4879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3pPr>
              <a:defRPr sz="2400"/>
            </a:lvl3pPr>
            <a:lvl4pPr>
              <a:defRPr sz="2000"/>
            </a:lvl4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CH" dirty="0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DDB5EA80-9A23-2F95-D1BA-8AA1D8F0AE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C963C-C1DB-4AFD-9DDC-0691666BF49B}" type="datetime2">
              <a:rPr lang="en-US" smtClean="0"/>
              <a:pPr/>
              <a:t>Friday, October 31, 2025</a:t>
            </a:fld>
            <a:endParaRPr lang="en-US" cap="all" dirty="0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45294AB1-69A0-8422-FC3A-E0512F32AF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69AAFFD7-5418-43DA-A6EA-65E5564E97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pPr/>
              <a:t>‹#›</a:t>
            </a:fld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2867155109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243C529-759A-6197-732A-E7392BEF31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de-CH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0CAEF8E4-F791-7C52-654C-064E29BF9E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C963C-C1DB-4AFD-9DDC-0691666BF49B}" type="datetime2">
              <a:rPr lang="en-US" smtClean="0"/>
              <a:pPr/>
              <a:t>Friday, October 31, 2025</a:t>
            </a:fld>
            <a:endParaRPr lang="en-US" cap="all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CE3E7B6-7991-461C-E697-583E45FC01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4014DF5-E774-637C-FEC6-8BCA151053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pPr/>
              <a:t>‹#›</a:t>
            </a:fld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1510889729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964B290E-9145-F016-0E6E-95901D2474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C963C-C1DB-4AFD-9DDC-0691666BF49B}" type="datetime2">
              <a:rPr lang="en-US" smtClean="0"/>
              <a:pPr/>
              <a:t>Friday, October 31, 2025</a:t>
            </a:fld>
            <a:endParaRPr lang="en-US" cap="all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7376AE03-5D9F-0978-3FF5-0FB69AC312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E5FC2AA-B9D9-7328-BAA5-724BA28972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pPr/>
              <a:t>‹#›</a:t>
            </a:fld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692762023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6F1013-0391-F74C-4587-31FBF6B4EA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0573915-BD94-2875-846F-CE82CE8DE8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CH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E477110-E4C5-3353-7433-31310057C3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7B1847F-27BF-923D-9620-DF81F35EE9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C963C-C1DB-4AFD-9DDC-0691666BF49B}" type="datetime2">
              <a:rPr lang="en-US" smtClean="0"/>
              <a:pPr/>
              <a:t>Friday, October 31, 2025</a:t>
            </a:fld>
            <a:endParaRPr lang="en-US" cap="all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1CA1FC5-B8B5-A489-3A04-4FAD6F64A8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3943EB1-087E-72D8-3F11-94A2817B59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pPr/>
              <a:t>‹#›</a:t>
            </a:fld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1335460741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289FBDC-12A7-D9BE-0F25-CC88BA7E3E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de-CH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10A7B53F-6CFB-FA21-DAEA-723CDA8D7B2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de-CH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7383DF7D-9123-52DD-2194-D02F21BD59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433020A-1D91-79C3-D901-6E21D018B1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C963C-C1DB-4AFD-9DDC-0691666BF49B}" type="datetime2">
              <a:rPr lang="en-US" smtClean="0"/>
              <a:pPr/>
              <a:t>Friday, October 31, 2025</a:t>
            </a:fld>
            <a:endParaRPr lang="en-US" cap="all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E61C607-3FE8-50B8-576D-7B64EB0782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A06B440-96F7-374C-0EC9-EE2BCBDF61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pPr/>
              <a:t>‹#›</a:t>
            </a:fld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2289351370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19EB9735-67C7-C96A-FD4C-A54584D4E8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  <a:endParaRPr lang="de-CH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5F42DDF-47FD-6332-D73E-C8C20B93D8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246FABA-66D8-5E16-95A9-97CD360341D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113881" y="6356349"/>
            <a:ext cx="11098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0C963C-C1DB-4AFD-9DDC-0691666BF49B}" type="datetime2">
              <a:rPr lang="en-US" smtClean="0"/>
              <a:pPr/>
              <a:t>Friday, October 31, 2025</a:t>
            </a:fld>
            <a:endParaRPr lang="en-US" cap="all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A38BA62-00C2-FF6A-2195-05FA5F4BC5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76132" y="6356349"/>
            <a:ext cx="10116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E7B2539-7637-D4E6-BCA4-ACD8534054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783956" y="6356350"/>
            <a:ext cx="5698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1389E6-C847-4AD0-B56D-D205B2EAB1EE}" type="slidenum">
              <a:rPr lang="en-US" smtClean="0"/>
              <a:pPr/>
              <a:t>‹#›</a:t>
            </a:fld>
            <a:endParaRPr lang="en-US" sz="800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49810770-B09F-40D3-707F-A03D9CA59BC8}"/>
              </a:ext>
            </a:extLst>
          </p:cNvPr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68" b="-868"/>
          <a:stretch/>
        </p:blipFill>
        <p:spPr bwMode="auto">
          <a:xfrm>
            <a:off x="108000" y="6012000"/>
            <a:ext cx="712251" cy="67416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035191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 baseline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2EAFFAA-F383-CB31-0C00-60E81EE9E2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768643"/>
            <a:ext cx="9144000" cy="2608136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200000"/>
              </a:lnSpc>
              <a:spcBef>
                <a:spcPts val="800"/>
              </a:spcBef>
              <a:spcAft>
                <a:spcPts val="400"/>
              </a:spcAft>
            </a:pPr>
            <a:r>
              <a:rPr lang="en-GB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Unit 3</a:t>
            </a:r>
          </a:p>
          <a:p>
            <a:pPr>
              <a:lnSpc>
                <a:spcPct val="200000"/>
              </a:lnSpc>
              <a:spcBef>
                <a:spcPts val="800"/>
              </a:spcBef>
              <a:spcAft>
                <a:spcPts val="400"/>
              </a:spcAft>
            </a:pPr>
            <a:r>
              <a:rPr lang="en-GB" b="1" dirty="0">
                <a:solidFill>
                  <a:srgbClr val="000000"/>
                </a:solidFill>
                <a:ea typeface="Times New Roman" panose="02020603050405020304" pitchFamily="18" charset="0"/>
              </a:rPr>
              <a:t>T</a:t>
            </a:r>
            <a:r>
              <a:rPr lang="en-GB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he Affective Role of Emojis in Multimodal Communication </a:t>
            </a:r>
            <a:r>
              <a:rPr lang="en-GB" sz="1600" i="1" dirty="0"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 </a:t>
            </a:r>
            <a:endParaRPr lang="en-GB" sz="1600" dirty="0">
              <a:effectLst/>
              <a:latin typeface="Aptos Light" panose="020B00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11148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miley face sticky notes">
            <a:extLst>
              <a:ext uri="{FF2B5EF4-FFF2-40B4-BE49-F238E27FC236}">
                <a16:creationId xmlns:a16="http://schemas.microsoft.com/office/drawing/2014/main" id="{28B355E4-560A-84CC-CF87-23E867861F1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8083" r="25167" b="-1"/>
          <a:stretch/>
        </p:blipFill>
        <p:spPr>
          <a:xfrm>
            <a:off x="7047513" y="975645"/>
            <a:ext cx="4443447" cy="4443447"/>
          </a:xfrm>
          <a:custGeom>
            <a:avLst/>
            <a:gdLst/>
            <a:ahLst/>
            <a:cxnLst/>
            <a:rect l="l" t="t" r="r" b="b"/>
            <a:pathLst>
              <a:path w="4694238" h="4694238">
                <a:moveTo>
                  <a:pt x="2347119" y="0"/>
                </a:moveTo>
                <a:cubicBezTo>
                  <a:pt x="3643397" y="0"/>
                  <a:pt x="4694238" y="1050841"/>
                  <a:pt x="4694238" y="2347119"/>
                </a:cubicBezTo>
                <a:cubicBezTo>
                  <a:pt x="4694238" y="3643397"/>
                  <a:pt x="3643397" y="4694238"/>
                  <a:pt x="2347119" y="4694238"/>
                </a:cubicBezTo>
                <a:cubicBezTo>
                  <a:pt x="1050841" y="4694238"/>
                  <a:pt x="0" y="3643397"/>
                  <a:pt x="0" y="2347119"/>
                </a:cubicBezTo>
                <a:cubicBezTo>
                  <a:pt x="0" y="1050841"/>
                  <a:pt x="1050841" y="0"/>
                  <a:pt x="2347119" y="0"/>
                </a:cubicBezTo>
                <a:close/>
              </a:path>
            </a:pathLst>
          </a:cu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8684897-2594-50D4-362A-766977C23D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Comprehension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5B895BE-F1E6-6084-F238-D2034861E7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113443" cy="4351338"/>
          </a:xfrm>
        </p:spPr>
        <p:txBody>
          <a:bodyPr/>
          <a:lstStyle/>
          <a:p>
            <a:r>
              <a:rPr lang="en-US" dirty="0"/>
              <a:t>In face-to-face communication, emotions are easily understood through facial expressions, but in written digital texts, identifying emotions can be challenging—this is where emojis play a crucial role in clarifying and disambiguating emotions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58250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C12CF1-6CED-7AC9-2A37-A540F4E142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Facial expressions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2461ED-FB18-9932-BECD-19DBCF13F2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In face-to-face interaction, we use facial expressions to help us interpret the implicit meaning of an expression</a:t>
            </a:r>
          </a:p>
          <a:p>
            <a:r>
              <a:rPr lang="en-GB" dirty="0"/>
              <a:t>How would you interpret the meaning of a speaker saying </a:t>
            </a:r>
            <a:r>
              <a:rPr lang="en-GB" i="1" dirty="0"/>
              <a:t>What a special day it was! </a:t>
            </a:r>
            <a:r>
              <a:rPr lang="en-GB" dirty="0"/>
              <a:t>with the following facial expressions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US" sz="1700" dirty="0"/>
              <a:t>Ekman, P. and Friesen, W.V. (1976) Pictures of Facial Affect. Consulting Psychologists Press, Palo Alto, CA.</a:t>
            </a:r>
            <a:endParaRPr lang="en-GB" sz="1700" dirty="0"/>
          </a:p>
          <a:p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0E0EB74-BCC6-375B-0B0C-2F1A9AEE280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22330"/>
          <a:stretch>
            <a:fillRect/>
          </a:stretch>
        </p:blipFill>
        <p:spPr>
          <a:xfrm>
            <a:off x="922087" y="3376259"/>
            <a:ext cx="9922427" cy="149668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13C5312-81CE-C1EA-E578-F3186ACEA4E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76866" b="1113"/>
          <a:stretch>
            <a:fillRect/>
          </a:stretch>
        </p:blipFill>
        <p:spPr>
          <a:xfrm>
            <a:off x="922087" y="4872937"/>
            <a:ext cx="9922427" cy="424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5215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15FBA32F-00B5-05D9-BC07-3E6106CBC261}"/>
              </a:ext>
            </a:extLst>
          </p:cNvPr>
          <p:cNvSpPr txBox="1"/>
          <p:nvPr/>
        </p:nvSpPr>
        <p:spPr>
          <a:xfrm>
            <a:off x="6429375" y="3800475"/>
            <a:ext cx="5715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3200">
                <a:effectLst/>
              </a:rPr>
              <a:t> </a:t>
            </a:r>
            <a:endParaRPr lang="en-CH" sz="32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0D2D501-76BE-294B-A1FA-D5EFEAFD97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GB" dirty="0"/>
              <a:t>Affective content in Digital communication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88E23FD9-C6C9-D947-0E0E-2FA9379288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r>
              <a:rPr lang="it-CH" dirty="0"/>
              <a:t>Compare the affective content of the following messages</a:t>
            </a:r>
          </a:p>
          <a:p>
            <a:endParaRPr lang="it-CH" dirty="0"/>
          </a:p>
          <a:p>
            <a:pPr lvl="1"/>
            <a:r>
              <a:rPr lang="it-CH" dirty="0"/>
              <a:t>I discussed my project with the teacher this morning 😱</a:t>
            </a:r>
          </a:p>
          <a:p>
            <a:pPr lvl="1"/>
            <a:r>
              <a:rPr lang="it-CH" dirty="0"/>
              <a:t>I discussed my project with the teacher this morning 🙃</a:t>
            </a:r>
          </a:p>
          <a:p>
            <a:pPr lvl="1"/>
            <a:r>
              <a:rPr lang="it-CH" dirty="0"/>
              <a:t>I discussed my project with the teacher this morning 😊</a:t>
            </a:r>
          </a:p>
          <a:p>
            <a:pPr lvl="1"/>
            <a:r>
              <a:rPr lang="it-CH" dirty="0"/>
              <a:t>I discussed my project with the teacher this morning 😤</a:t>
            </a:r>
          </a:p>
          <a:p>
            <a:pPr lvl="1"/>
            <a:r>
              <a:rPr lang="it-CH" dirty="0"/>
              <a:t>I discussed my project with the teacher this morning 🤯</a:t>
            </a:r>
            <a:endParaRPr lang="en-GB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A4DECDEB-1BA5-0B63-6B46-5A495938860B}"/>
              </a:ext>
            </a:extLst>
          </p:cNvPr>
          <p:cNvSpPr/>
          <p:nvPr/>
        </p:nvSpPr>
        <p:spPr>
          <a:xfrm>
            <a:off x="9250017" y="2743200"/>
            <a:ext cx="437322" cy="4240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22C89E57-AE6D-252E-B0FC-1CE736CD7FB5}"/>
              </a:ext>
            </a:extLst>
          </p:cNvPr>
          <p:cNvSpPr/>
          <p:nvPr/>
        </p:nvSpPr>
        <p:spPr>
          <a:xfrm>
            <a:off x="9243393" y="3147395"/>
            <a:ext cx="437322" cy="4240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357271EE-CA91-E1C6-E839-FD750DAA3D90}"/>
              </a:ext>
            </a:extLst>
          </p:cNvPr>
          <p:cNvSpPr/>
          <p:nvPr/>
        </p:nvSpPr>
        <p:spPr>
          <a:xfrm>
            <a:off x="9263270" y="3578087"/>
            <a:ext cx="437322" cy="4240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A1D4CD6D-35D9-BA36-12A2-82EE07A07CF2}"/>
              </a:ext>
            </a:extLst>
          </p:cNvPr>
          <p:cNvSpPr/>
          <p:nvPr/>
        </p:nvSpPr>
        <p:spPr>
          <a:xfrm>
            <a:off x="9256646" y="3982275"/>
            <a:ext cx="437322" cy="4240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782F29F8-D78E-C0E9-0855-04D268C2D9C7}"/>
              </a:ext>
            </a:extLst>
          </p:cNvPr>
          <p:cNvSpPr/>
          <p:nvPr/>
        </p:nvSpPr>
        <p:spPr>
          <a:xfrm>
            <a:off x="9250017" y="4406344"/>
            <a:ext cx="437322" cy="4240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905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theme/theme1.xml><?xml version="1.0" encoding="utf-8"?>
<a:theme xmlns:a="http://schemas.openxmlformats.org/drawingml/2006/main" name="Office">
  <a:themeElements>
    <a:clrScheme name="LingEdu (Astra)">
      <a:dk1>
        <a:srgbClr val="000000"/>
      </a:dk1>
      <a:lt1>
        <a:srgbClr val="FFFFFF"/>
      </a:lt1>
      <a:dk2>
        <a:srgbClr val="364151"/>
      </a:dk2>
      <a:lt2>
        <a:srgbClr val="DFD3BB"/>
      </a:lt2>
      <a:accent1>
        <a:srgbClr val="83C0CC"/>
      </a:accent1>
      <a:accent2>
        <a:srgbClr val="489FB5"/>
      </a:accent2>
      <a:accent3>
        <a:srgbClr val="166979"/>
      </a:accent3>
      <a:accent4>
        <a:srgbClr val="2A4C66"/>
      </a:accent4>
      <a:accent5>
        <a:srgbClr val="2B4B66"/>
      </a:accent5>
      <a:accent6>
        <a:srgbClr val="364151"/>
      </a:accent6>
      <a:hlink>
        <a:srgbClr val="4EB4B3"/>
      </a:hlink>
      <a:folHlink>
        <a:srgbClr val="1B094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zione standard2" id="{AF7FDCEC-B479-6C49-A822-34C2B3CD9B5E}" vid="{BB625D22-1640-6740-A6A8-D996DF85C51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Presentazione standard2</Template>
  <TotalTime>391</TotalTime>
  <Words>198</Words>
  <Application>Microsoft Macintosh PowerPoint</Application>
  <PresentationFormat>Widescreen</PresentationFormat>
  <Paragraphs>27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Aptos</vt:lpstr>
      <vt:lpstr>Aptos Light</vt:lpstr>
      <vt:lpstr>Arial</vt:lpstr>
      <vt:lpstr>Times New Roman</vt:lpstr>
      <vt:lpstr>Office</vt:lpstr>
      <vt:lpstr>PowerPoint Presentation</vt:lpstr>
      <vt:lpstr>Comprehension</vt:lpstr>
      <vt:lpstr>Facial expressions</vt:lpstr>
      <vt:lpstr>Affective content in Digital communication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ABBASSI Sihem</dc:creator>
  <cp:lastModifiedBy>MAILLAT Didier</cp:lastModifiedBy>
  <cp:revision>15</cp:revision>
  <dcterms:created xsi:type="dcterms:W3CDTF">2024-12-02T12:48:54Z</dcterms:created>
  <dcterms:modified xsi:type="dcterms:W3CDTF">2025-10-31T16:15:19Z</dcterms:modified>
</cp:coreProperties>
</file>